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310" r:id="rId3"/>
    <p:sldId id="277" r:id="rId4"/>
    <p:sldId id="309" r:id="rId5"/>
    <p:sldId id="311" r:id="rId6"/>
    <p:sldId id="314" r:id="rId7"/>
    <p:sldId id="312" r:id="rId8"/>
    <p:sldId id="315" r:id="rId9"/>
    <p:sldId id="313" r:id="rId10"/>
    <p:sldId id="316" r:id="rId11"/>
    <p:sldId id="317" r:id="rId12"/>
    <p:sldId id="318" r:id="rId13"/>
    <p:sldId id="319" r:id="rId14"/>
    <p:sldId id="320" r:id="rId15"/>
    <p:sldId id="30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7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CF1-800F-4338-9A13-B90AD9AEFF6F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7DF6-423D-462D-B4FE-40488AEDD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8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971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864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65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0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8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A625E-F61E-422C-83E2-A4AD650C7DE9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9/7/2017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AE11C-E16E-4E76-B5D8-16B4E8DF7900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1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2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png"/><Relationship Id="rId7" Type="http://schemas.openxmlformats.org/officeDocument/2006/relationships/image" Target="../media/image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0.png"/><Relationship Id="rId4" Type="http://schemas.openxmlformats.org/officeDocument/2006/relationships/image" Target="../media/image27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585" y="1371600"/>
            <a:ext cx="9144000" cy="1610751"/>
          </a:xfrm>
        </p:spPr>
        <p:txBody>
          <a:bodyPr/>
          <a:lstStyle/>
          <a:p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4: Commercializing </a:t>
            </a:r>
            <a:r>
              <a:rPr lang="en-GB" sz="3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Aflasafe</a:t>
            </a:r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biocontrol for aflatoxins</a:t>
            </a:r>
          </a:p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Project Review: 7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September, 2017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2944813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13" y="5410200"/>
            <a:ext cx="1608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Zambia Agriculture Research Institu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108" y="3428692"/>
            <a:ext cx="2078892" cy="17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7" t="18311" r="3358" b="67245"/>
          <a:stretch>
            <a:fillRect/>
          </a:stretch>
        </p:blipFill>
        <p:spPr bwMode="auto">
          <a:xfrm>
            <a:off x="0" y="5607050"/>
            <a:ext cx="172878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 descr="Macintosh HD:Users:alys.yng:Desktop:Screen Shot 2016-05-01 at 5.46.06 A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/>
          <a:stretch>
            <a:fillRect/>
          </a:stretch>
        </p:blipFill>
        <p:spPr bwMode="auto">
          <a:xfrm>
            <a:off x="113689" y="3124200"/>
            <a:ext cx="2818879" cy="71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51" y="4343400"/>
            <a:ext cx="22399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422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95250" y="5816935"/>
            <a:ext cx="2641600" cy="962025"/>
            <a:chOff x="2743199" y="2573139"/>
            <a:chExt cx="2641600" cy="962025"/>
          </a:xfrm>
        </p:grpSpPr>
        <p:sp>
          <p:nvSpPr>
            <p:cNvPr id="7" name="Rounded Rectangle 12"/>
            <p:cNvSpPr/>
            <p:nvPr/>
          </p:nvSpPr>
          <p:spPr>
            <a:xfrm>
              <a:off x="2743199" y="2573139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790824" y="2620764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Technolog</a:t>
              </a: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Transfer Agreement prepared &amp; Signed</a:t>
              </a:r>
              <a:endPara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76200" y="4343400"/>
            <a:ext cx="2641600" cy="962025"/>
            <a:chOff x="2743199" y="2573139"/>
            <a:chExt cx="2641600" cy="962025"/>
          </a:xfrm>
        </p:grpSpPr>
        <p:sp>
          <p:nvSpPr>
            <p:cNvPr id="10" name="Rounded Rectangle 16"/>
            <p:cNvSpPr/>
            <p:nvPr/>
          </p:nvSpPr>
          <p:spPr>
            <a:xfrm>
              <a:off x="2743199" y="2573139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790824" y="2620764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Dossiers Prepared</a:t>
              </a:r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82550" y="1600200"/>
            <a:ext cx="2641600" cy="962025"/>
            <a:chOff x="3454399" y="0"/>
            <a:chExt cx="2641600" cy="962025"/>
          </a:xfrm>
        </p:grpSpPr>
        <p:sp>
          <p:nvSpPr>
            <p:cNvPr id="13" name="Rounded Rectangle 20"/>
            <p:cNvSpPr/>
            <p:nvPr/>
          </p:nvSpPr>
          <p:spPr>
            <a:xfrm>
              <a:off x="3454399" y="0"/>
              <a:ext cx="2641600" cy="962025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502024" y="47625"/>
              <a:ext cx="2546350" cy="866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ZEMA Engagement</a:t>
              </a:r>
            </a:p>
          </p:txBody>
        </p:sp>
      </p:grpSp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76200" y="2971800"/>
            <a:ext cx="2641600" cy="969963"/>
            <a:chOff x="2743199" y="406796"/>
            <a:chExt cx="2641600" cy="1444624"/>
          </a:xfrm>
        </p:grpSpPr>
        <p:sp>
          <p:nvSpPr>
            <p:cNvPr id="16" name="Rounded Rectangle 23"/>
            <p:cNvSpPr/>
            <p:nvPr/>
          </p:nvSpPr>
          <p:spPr>
            <a:xfrm>
              <a:off x="2743199" y="406796"/>
              <a:ext cx="2641600" cy="1444624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813049" y="477727"/>
              <a:ext cx="2501900" cy="13027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060" tIns="99060" rIns="99060" bIns="99060" spcCol="1270" anchor="ctr"/>
            <a:lstStyle/>
            <a:p>
              <a:pPr algn="ctr" defTabSz="11557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Registration requirements identified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124200" y="1368760"/>
            <a:ext cx="2641600" cy="917240"/>
            <a:chOff x="2743199" y="406796"/>
            <a:chExt cx="2641600" cy="2889249"/>
          </a:xfrm>
          <a:solidFill>
            <a:srgbClr val="55F31D"/>
          </a:solidFill>
        </p:grpSpPr>
        <p:sp>
          <p:nvSpPr>
            <p:cNvPr id="19" name="Rounded Rectangle 26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Full registration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95800" y="4360488"/>
            <a:ext cx="4038600" cy="917240"/>
            <a:chOff x="2743199" y="406796"/>
            <a:chExt cx="2641600" cy="2889249"/>
          </a:xfrm>
          <a:solidFill>
            <a:srgbClr val="FFFF00"/>
          </a:solidFill>
        </p:grpSpPr>
        <p:sp>
          <p:nvSpPr>
            <p:cNvPr id="22" name="Rounded Rectangle 29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Review &amp; Independent evaluation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30800" y="2968960"/>
            <a:ext cx="2641600" cy="917240"/>
            <a:chOff x="2743199" y="406796"/>
            <a:chExt cx="2641600" cy="2889249"/>
          </a:xfrm>
          <a:solidFill>
            <a:srgbClr val="C00000"/>
          </a:solidFill>
        </p:grpSpPr>
        <p:sp>
          <p:nvSpPr>
            <p:cNvPr id="25" name="Rounded Rectangle 32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Accept application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02200" y="5864560"/>
            <a:ext cx="3327400" cy="917240"/>
            <a:chOff x="2743199" y="406796"/>
            <a:chExt cx="2641600" cy="2889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Rounded Rectangle 35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Dossier </a:t>
              </a:r>
            </a:p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Re-submission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02400" y="1368760"/>
            <a:ext cx="2641600" cy="917240"/>
            <a:chOff x="2743199" y="406796"/>
            <a:chExt cx="2641600" cy="2889249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31" name="Rounded Rectangle 38"/>
            <p:cNvSpPr/>
            <p:nvPr/>
          </p:nvSpPr>
          <p:spPr>
            <a:xfrm>
              <a:off x="2743199" y="406796"/>
              <a:ext cx="2641600" cy="2889249"/>
            </a:xfrm>
            <a:prstGeom prst="round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Rounded Rectangle 4"/>
            <p:cNvSpPr/>
            <p:nvPr/>
          </p:nvSpPr>
          <p:spPr>
            <a:xfrm>
              <a:off x="2872151" y="535748"/>
              <a:ext cx="2383696" cy="26313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9070" tIns="179070" rIns="179070" bIns="179070" spcCol="1270" anchor="ctr"/>
            <a:lstStyle/>
            <a:p>
              <a:pPr algn="ctr" defTabSz="2089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Provisional registration</a:t>
              </a:r>
            </a:p>
          </p:txBody>
        </p:sp>
      </p:grpSp>
      <p:sp>
        <p:nvSpPr>
          <p:cNvPr id="33" name="Striped Right Arrow 3"/>
          <p:cNvSpPr/>
          <p:nvPr/>
        </p:nvSpPr>
        <p:spPr>
          <a:xfrm>
            <a:off x="2895600" y="6172200"/>
            <a:ext cx="1600200" cy="3810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Striped Right Arrow 41"/>
          <p:cNvSpPr/>
          <p:nvPr/>
        </p:nvSpPr>
        <p:spPr>
          <a:xfrm rot="16200000">
            <a:off x="6262249" y="5472109"/>
            <a:ext cx="561975" cy="228606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Striped Right Arrow 43"/>
          <p:cNvSpPr/>
          <p:nvPr/>
        </p:nvSpPr>
        <p:spPr>
          <a:xfrm rot="18317046" flipV="1">
            <a:off x="7242649" y="2398101"/>
            <a:ext cx="834049" cy="295738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200"/>
          </a:p>
        </p:txBody>
      </p:sp>
      <p:sp>
        <p:nvSpPr>
          <p:cNvPr id="38" name="Striped Right Arrow 41"/>
          <p:cNvSpPr/>
          <p:nvPr/>
        </p:nvSpPr>
        <p:spPr>
          <a:xfrm rot="16200000">
            <a:off x="6274607" y="4006582"/>
            <a:ext cx="482935" cy="230554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Striped Right Arrow 43"/>
          <p:cNvSpPr/>
          <p:nvPr/>
        </p:nvSpPr>
        <p:spPr>
          <a:xfrm rot="13893096" flipV="1">
            <a:off x="4950156" y="2481584"/>
            <a:ext cx="834049" cy="295738"/>
          </a:xfrm>
          <a:prstGeom prst="stripedRightArrow">
            <a:avLst/>
          </a:prstGeom>
          <a:solidFill>
            <a:srgbClr val="C00000"/>
          </a:solidFill>
          <a:ln>
            <a:solidFill>
              <a:srgbClr val="FC4B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200"/>
          </a:p>
        </p:txBody>
      </p:sp>
      <p:sp>
        <p:nvSpPr>
          <p:cNvPr id="40" name="Rectangle 1"/>
          <p:cNvSpPr>
            <a:spLocks noChangeArrowheads="1"/>
          </p:cNvSpPr>
          <p:nvPr/>
        </p:nvSpPr>
        <p:spPr bwMode="auto">
          <a:xfrm>
            <a:off x="2736744" y="740786"/>
            <a:ext cx="5340456" cy="63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700" b="1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GB" altLang="en-US" sz="27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product registration</a:t>
            </a:r>
            <a:endParaRPr lang="en-GB" altLang="en-US" sz="2700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82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5"/>
          <p:cNvSpPr>
            <a:spLocks noChangeArrowheads="1"/>
          </p:cNvSpPr>
          <p:nvPr/>
        </p:nvSpPr>
        <p:spPr bwMode="auto">
          <a:xfrm>
            <a:off x="26988" y="1687354"/>
            <a:ext cx="911701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GB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Market &amp; demand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Market: Local processors, Govt school feeding programs, regional traders, consumers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cs typeface="Tahoma" pitchFamily="34" charset="0"/>
              </a:rPr>
              <a:t>60% of farmers willing to pay for such a product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Potential </a:t>
            </a:r>
            <a:r>
              <a:rPr lang="en-US" altLang="en-US" sz="2200" b="1" dirty="0" err="1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manufacture: </a:t>
            </a:r>
            <a:r>
              <a:rPr lang="en-US" altLang="en-US" sz="2200" dirty="0">
                <a:latin typeface="Tahoma" pitchFamily="34" charset="0"/>
                <a:cs typeface="Tahoma" pitchFamily="34" charset="0"/>
              </a:rPr>
              <a:t>Share-Africa Zambia &amp; ZAMSEED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GB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Companies expressed need for seed money to jump start the manufacturing process</a:t>
            </a:r>
          </a:p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en-US" altLang="en-US" sz="2200" b="1" dirty="0">
                <a:solidFill>
                  <a:srgbClr val="7030A0"/>
                </a:solidFill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 distribution channels: </a:t>
            </a: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 distributer- ZARI 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Seed &amp; input supplies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20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NGOs &amp; development partners</a:t>
            </a:r>
          </a:p>
        </p:txBody>
      </p:sp>
      <p:sp>
        <p:nvSpPr>
          <p:cNvPr id="42" name="Title 8"/>
          <p:cNvSpPr txBox="1">
            <a:spLocks/>
          </p:cNvSpPr>
          <p:nvPr/>
        </p:nvSpPr>
        <p:spPr>
          <a:xfrm>
            <a:off x="103188" y="1219200"/>
            <a:ext cx="9040812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Business Plan development: Feasibility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113528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648200"/>
            <a:ext cx="37592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4" b="25072"/>
          <a:stretch>
            <a:fillRect/>
          </a:stretch>
        </p:blipFill>
        <p:spPr bwMode="auto">
          <a:xfrm>
            <a:off x="6553200" y="4686300"/>
            <a:ext cx="25146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8" b="14357"/>
          <a:stretch>
            <a:fillRect/>
          </a:stretch>
        </p:blipFill>
        <p:spPr bwMode="auto">
          <a:xfrm>
            <a:off x="4343400" y="4581525"/>
            <a:ext cx="16764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63700" y="1371600"/>
            <a:ext cx="434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4. Awareness raising</a:t>
            </a:r>
            <a:endParaRPr lang="en-GB" altLang="en-US" sz="2800" dirty="0">
              <a:solidFill>
                <a:srgbClr val="3333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324309"/>
              </p:ext>
            </p:extLst>
          </p:nvPr>
        </p:nvGraphicFramePr>
        <p:xfrm>
          <a:off x="228600" y="2514600"/>
          <a:ext cx="8610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>
                  <a:extLst>
                    <a:ext uri="{9D8B030D-6E8A-4147-A177-3AD203B41FA5}">
                      <a16:colId xmlns:a16="http://schemas.microsoft.com/office/drawing/2014/main" val="1022800698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267364587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1642195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04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2015/2016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62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2016/2017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269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607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828800"/>
            <a:ext cx="9220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importation delay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Marching farm size with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dosage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400" dirty="0">
                <a:latin typeface="Tahoma" pitchFamily="34" charset="0"/>
                <a:cs typeface="Tahoma" pitchFamily="34" charset="0"/>
              </a:rPr>
              <a:t>Lack of awareness about aflatoxins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Load shedding 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81463"/>
            <a:ext cx="4800600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0" b="28932"/>
          <a:stretch>
            <a:fillRect/>
          </a:stretch>
        </p:blipFill>
        <p:spPr bwMode="auto">
          <a:xfrm>
            <a:off x="6626225" y="4081463"/>
            <a:ext cx="2466975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828800" y="1066800"/>
            <a:ext cx="4343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Challenges</a:t>
            </a:r>
            <a:endParaRPr lang="en-GB" altLang="en-US" sz="2800" dirty="0">
              <a:solidFill>
                <a:srgbClr val="3333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875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551087"/>
            <a:ext cx="92202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 needs to be imported &amp; distributed to farmers, probably at the time of planting.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400" dirty="0">
                <a:latin typeface="Tahoma" pitchFamily="34" charset="0"/>
                <a:cs typeface="Tahoma" pitchFamily="34" charset="0"/>
              </a:rPr>
              <a:t>Need to develop an effective 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communication strategy to 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continuous farmer &amp; consumer sensitization to 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increase awareness about aflatoxin</a:t>
            </a:r>
            <a:endParaRPr lang="en-US" altLang="en-US" sz="2400" dirty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400" dirty="0">
                <a:latin typeface="Tahoma" pitchFamily="34" charset="0"/>
                <a:cs typeface="Tahoma" pitchFamily="34" charset="0"/>
              </a:rPr>
              <a:t>There is need to come up with a reliable tool for </a:t>
            </a:r>
            <a:r>
              <a:rPr lang="en-US" altLang="en-US" sz="2400" dirty="0" err="1">
                <a:latin typeface="Tahoma" pitchFamily="34" charset="0"/>
                <a:cs typeface="Tahoma" pitchFamily="34" charset="0"/>
              </a:rPr>
              <a:t>determing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 farm sizes for smallholder farmers if the </a:t>
            </a:r>
            <a:r>
              <a:rPr lang="en-US" altLang="en-US" sz="2400" dirty="0" err="1">
                <a:latin typeface="Tahoma" pitchFamily="34" charset="0"/>
                <a:cs typeface="Tahoma" pitchFamily="34" charset="0"/>
              </a:rPr>
              <a:t>the</a:t>
            </a:r>
            <a:r>
              <a:rPr lang="en-US" altLang="en-US" sz="2400" dirty="0">
                <a:latin typeface="Tahoma" pitchFamily="34" charset="0"/>
                <a:cs typeface="Tahoma" pitchFamily="34" charset="0"/>
              </a:rPr>
              <a:t> recommendations on product usage is to be followed.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altLang="en-US" sz="2400" dirty="0">
                <a:latin typeface="Tahoma" pitchFamily="34" charset="0"/>
                <a:cs typeface="Tahoma" pitchFamily="34" charset="0"/>
              </a:rPr>
              <a:t>Pursue full registration of </a:t>
            </a:r>
            <a:r>
              <a:rPr lang="en-US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endParaRPr lang="en-US" alt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63700" y="914400"/>
            <a:ext cx="61849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Lessons &amp; Way forward</a:t>
            </a:r>
            <a:endParaRPr lang="en-GB" altLang="en-US" sz="2800" dirty="0">
              <a:solidFill>
                <a:srgbClr val="3333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84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87612"/>
            <a:ext cx="2471738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638550"/>
            <a:ext cx="223996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65287"/>
            <a:ext cx="1514475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4925" y="5791200"/>
            <a:ext cx="2354263" cy="623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GB" sz="23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Aflasafe team</a:t>
            </a:r>
            <a:endParaRPr lang="en-GB" sz="23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610100"/>
            <a:ext cx="2239963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P104079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33784" r="19717"/>
          <a:stretch>
            <a:fillRect/>
          </a:stretch>
        </p:blipFill>
        <p:spPr bwMode="auto">
          <a:xfrm>
            <a:off x="5010150" y="1379396"/>
            <a:ext cx="4057650" cy="540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3866" r="67500" b="41690"/>
          <a:stretch>
            <a:fillRect/>
          </a:stretch>
        </p:blipFill>
        <p:spPr bwMode="auto">
          <a:xfrm>
            <a:off x="34925" y="1428750"/>
            <a:ext cx="2667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39" y="5280818"/>
            <a:ext cx="251460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Macintosh HD:Users:alys.yng:Desktop:Screen Shot 2016-05-01 at 5.46.06 A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/>
          <a:stretch>
            <a:fillRect/>
          </a:stretch>
        </p:blipFill>
        <p:spPr bwMode="auto">
          <a:xfrm>
            <a:off x="2438400" y="4033837"/>
            <a:ext cx="2122487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83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0551" y="1447800"/>
            <a:ext cx="8468751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GB" altLang="en-US" sz="2400" dirty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Aflatoxin Surveillance &amp; capacity building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Awareness creation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Product development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efficacy in Region II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registration</a:t>
            </a:r>
          </a:p>
          <a:p>
            <a:pPr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Business plan development</a:t>
            </a:r>
          </a:p>
        </p:txBody>
      </p:sp>
      <p:sp>
        <p:nvSpPr>
          <p:cNvPr id="8" name="Title 8"/>
          <p:cNvSpPr txBox="1">
            <a:spLocks/>
          </p:cNvSpPr>
          <p:nvPr/>
        </p:nvSpPr>
        <p:spPr>
          <a:xfrm>
            <a:off x="0" y="1570037"/>
            <a:ext cx="64770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FTF Initiative: 2011-2015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3287" r="8897" b="1251"/>
          <a:stretch>
            <a:fillRect/>
          </a:stretch>
        </p:blipFill>
        <p:spPr bwMode="auto">
          <a:xfrm>
            <a:off x="5242422" y="2963863"/>
            <a:ext cx="3825377" cy="305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70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0551" y="1428214"/>
            <a:ext cx="5725551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 eaLnBrk="1" hangingPunct="1">
              <a:lnSpc>
                <a:spcPct val="20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GB" altLang="en-US" sz="2400" dirty="0">
              <a:latin typeface="Tahoma" pitchFamily="34" charset="0"/>
              <a:cs typeface="Tahoma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Assessing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efficacy in Region I &amp; III AEZ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Conduct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profitability assessment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Development of a business plan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47"/>
          <a:stretch>
            <a:fillRect/>
          </a:stretch>
        </p:blipFill>
        <p:spPr bwMode="auto">
          <a:xfrm>
            <a:off x="5715000" y="2279650"/>
            <a:ext cx="3383708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0" y="1447800"/>
            <a:ext cx="64770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Africa Rising: Key activities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-17133" y="5029200"/>
            <a:ext cx="55797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altLang="en-US" sz="2400" dirty="0">
                <a:latin typeface="Tahoma" pitchFamily="34" charset="0"/>
                <a:cs typeface="Tahoma" pitchFamily="34" charset="0"/>
              </a:rPr>
              <a:t>Identify requirements &amp; 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Prepare a dossier 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for </a:t>
            </a:r>
            <a:r>
              <a:rPr lang="en-GB" altLang="en-US" sz="24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dirty="0">
                <a:latin typeface="Tahoma" pitchFamily="34" charset="0"/>
                <a:cs typeface="Tahoma" pitchFamily="34" charset="0"/>
              </a:rPr>
              <a:t> registration &amp; commercialization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454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091184"/>
            <a:ext cx="4648200" cy="49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en-US" sz="2400" b="1" dirty="0" err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4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efficacy &amp; profitability 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300" dirty="0">
                <a:latin typeface="Tahoma" pitchFamily="34" charset="0"/>
                <a:cs typeface="Tahoma" pitchFamily="34" charset="0"/>
              </a:rPr>
              <a:t>6 tons of </a:t>
            </a:r>
            <a:r>
              <a:rPr lang="en-GB" altLang="en-US" sz="2300" dirty="0" err="1">
                <a:latin typeface="Tahoma" pitchFamily="34" charset="0"/>
                <a:cs typeface="Tahoma" pitchFamily="34" charset="0"/>
              </a:rPr>
              <a:t>aflasafe</a:t>
            </a:r>
            <a:r>
              <a:rPr lang="en-GB" altLang="en-US" sz="2300" dirty="0">
                <a:latin typeface="Tahoma" pitchFamily="34" charset="0"/>
                <a:cs typeface="Tahoma" pitchFamily="34" charset="0"/>
              </a:rPr>
              <a:t> imported from Nigeria/ TZ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300" dirty="0">
                <a:latin typeface="Tahoma" pitchFamily="34" charset="0"/>
                <a:cs typeface="Tahoma" pitchFamily="34" charset="0"/>
              </a:rPr>
              <a:t>228 (34/44 </a:t>
            </a:r>
            <a:r>
              <a:rPr lang="en-GB" altLang="en-US" sz="2300" dirty="0" err="1">
                <a:latin typeface="Tahoma" pitchFamily="34" charset="0"/>
                <a:cs typeface="Tahoma" pitchFamily="34" charset="0"/>
              </a:rPr>
              <a:t>Gnut</a:t>
            </a:r>
            <a:r>
              <a:rPr lang="en-GB" altLang="en-US" sz="2300" dirty="0">
                <a:latin typeface="Tahoma" pitchFamily="34" charset="0"/>
                <a:cs typeface="Tahoma" pitchFamily="34" charset="0"/>
              </a:rPr>
              <a:t> + 73/77 maize fields)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GB" altLang="en-US" sz="2300" dirty="0">
                <a:latin typeface="Tahoma" pitchFamily="34" charset="0"/>
                <a:cs typeface="Tahoma" pitchFamily="34" charset="0"/>
              </a:rPr>
              <a:t>276 (108, YR1 &amp; 169 YR2) groundnut farms- Share Africa Zambia</a:t>
            </a: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0" y="1330781"/>
            <a:ext cx="4648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Accomplishments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136" y="2567994"/>
            <a:ext cx="4072596" cy="314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39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/>
          <p:cNvSpPr txBox="1">
            <a:spLocks/>
          </p:cNvSpPr>
          <p:nvPr/>
        </p:nvSpPr>
        <p:spPr>
          <a:xfrm>
            <a:off x="2286000" y="990600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altLang="en-US" sz="32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Accomplishments: </a:t>
            </a:r>
            <a:r>
              <a:rPr lang="en-US" altLang="en-US" sz="3200" b="1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32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efficacy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686612"/>
            <a:ext cx="8436658" cy="5247588"/>
          </a:xfrm>
          <a:prstGeom prst="rect">
            <a:avLst/>
          </a:prstGeom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704536" y="1676400"/>
            <a:ext cx="7189323" cy="507831"/>
          </a:xfrm>
          <a:prstGeom prst="rect">
            <a:avLst/>
          </a:prstGeom>
          <a:gradFill rotWithShape="1">
            <a:gsLst>
              <a:gs pos="0">
                <a:srgbClr val="299702"/>
              </a:gs>
              <a:gs pos="50000">
                <a:srgbClr val="40DA09"/>
              </a:gs>
              <a:gs pos="100000">
                <a:srgbClr val="4DFF0D"/>
              </a:gs>
            </a:gsLst>
            <a:lin ang="162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1800" b="1" dirty="0">
                <a:latin typeface="Tahoma" panose="020B0604030504040204" pitchFamily="34" charset="0"/>
                <a:cs typeface="Tahoma" panose="020B0604030504040204" pitchFamily="34" charset="0"/>
              </a:rPr>
              <a:t>99% GN  80% M    99% GN   97% M     </a:t>
            </a:r>
            <a:r>
              <a:rPr lang="en-GB" altLang="en-US" sz="1800" b="1" dirty="0">
                <a:latin typeface="Tahoma" panose="020B0604030504040204" pitchFamily="34" charset="0"/>
                <a:cs typeface="Tahoma" panose="020B0604030504040204" pitchFamily="34" charset="0"/>
              </a:rPr>
              <a:t>95% GN   75% M</a:t>
            </a:r>
            <a:endParaRPr lang="en-GB" altLang="en-US" sz="18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1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8" b="14357"/>
          <a:stretch>
            <a:fillRect/>
          </a:stretch>
        </p:blipFill>
        <p:spPr bwMode="auto">
          <a:xfrm>
            <a:off x="3368675" y="4829175"/>
            <a:ext cx="1508125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35580"/>
          <a:stretch>
            <a:fillRect/>
          </a:stretch>
        </p:blipFill>
        <p:spPr bwMode="auto">
          <a:xfrm>
            <a:off x="76200" y="4829175"/>
            <a:ext cx="237331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C:\Users\mwale\Pictures\2016-04-28\013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1325" y="4800600"/>
            <a:ext cx="3614738" cy="207486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472789"/>
              </p:ext>
            </p:extLst>
          </p:nvPr>
        </p:nvGraphicFramePr>
        <p:xfrm>
          <a:off x="49237" y="2057400"/>
          <a:ext cx="8763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163">
                  <a:extLst>
                    <a:ext uri="{9D8B030D-6E8A-4147-A177-3AD203B41FA5}">
                      <a16:colId xmlns:a16="http://schemas.microsoft.com/office/drawing/2014/main" val="2720234628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14976961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824254869"/>
                    </a:ext>
                  </a:extLst>
                </a:gridCol>
                <a:gridCol w="3173437">
                  <a:extLst>
                    <a:ext uri="{9D8B030D-6E8A-4147-A177-3AD203B41FA5}">
                      <a16:colId xmlns:a16="http://schemas.microsoft.com/office/drawing/2014/main" val="20909396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District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# of treated fields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884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2015/2016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Chipata</a:t>
                      </a:r>
                      <a:endParaRPr lang="en-US" sz="2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27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n-US" sz="24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2016/2017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Chipata</a:t>
                      </a:r>
                      <a:endParaRPr lang="en-US" sz="2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46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n-US" sz="24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US" sz="24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Lundazi</a:t>
                      </a:r>
                      <a:endParaRPr lang="en-US" sz="2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671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US" sz="2400" b="1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US" sz="2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843917"/>
                  </a:ext>
                </a:extLst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76200" y="4343400"/>
            <a:ext cx="876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077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2297113" y="6142038"/>
            <a:ext cx="403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4</a:t>
            </a:r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3683000" y="61071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10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5180013" y="6119813"/>
            <a:ext cx="550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20</a:t>
            </a:r>
          </a:p>
        </p:txBody>
      </p:sp>
      <p:sp>
        <p:nvSpPr>
          <p:cNvPr id="9" name="Rectangle 44"/>
          <p:cNvSpPr>
            <a:spLocks noChangeArrowheads="1"/>
          </p:cNvSpPr>
          <p:nvPr/>
        </p:nvSpPr>
        <p:spPr bwMode="auto">
          <a:xfrm>
            <a:off x="6448425" y="61325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&gt; 20</a:t>
            </a:r>
          </a:p>
        </p:txBody>
      </p:sp>
      <p:sp>
        <p:nvSpPr>
          <p:cNvPr id="10" name="Rectangle 45"/>
          <p:cNvSpPr>
            <a:spLocks noChangeArrowheads="1"/>
          </p:cNvSpPr>
          <p:nvPr/>
        </p:nvSpPr>
        <p:spPr bwMode="auto">
          <a:xfrm>
            <a:off x="2373313" y="6505575"/>
            <a:ext cx="311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EU</a:t>
            </a:r>
          </a:p>
        </p:txBody>
      </p:sp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3284538" y="6505575"/>
            <a:ext cx="151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COMESA</a:t>
            </a:r>
          </a:p>
        </p:txBody>
      </p:sp>
      <p:sp>
        <p:nvSpPr>
          <p:cNvPr id="12" name="Rectangle 47"/>
          <p:cNvSpPr>
            <a:spLocks noChangeArrowheads="1"/>
          </p:cNvSpPr>
          <p:nvPr/>
        </p:nvSpPr>
        <p:spPr bwMode="auto">
          <a:xfrm>
            <a:off x="5254625" y="6477000"/>
            <a:ext cx="474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USA</a:t>
            </a:r>
          </a:p>
        </p:txBody>
      </p:sp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6307138" y="6475413"/>
            <a:ext cx="930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UNSAFE</a:t>
            </a:r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2286000" y="5791200"/>
            <a:ext cx="4725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Maximum allowable aflatoxin level (ppb</a:t>
            </a:r>
            <a:r>
              <a:rPr lang="en-US" altLang="en-US" sz="1800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23" y="1452738"/>
            <a:ext cx="8229977" cy="4262262"/>
          </a:xfrm>
          <a:prstGeom prst="rect">
            <a:avLst/>
          </a:prstGeom>
        </p:spPr>
      </p:pic>
      <p:sp>
        <p:nvSpPr>
          <p:cNvPr id="17" name="Title 8"/>
          <p:cNvSpPr txBox="1">
            <a:spLocks/>
          </p:cNvSpPr>
          <p:nvPr/>
        </p:nvSpPr>
        <p:spPr>
          <a:xfrm>
            <a:off x="1371600" y="960437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profitability</a:t>
            </a:r>
          </a:p>
        </p:txBody>
      </p:sp>
    </p:spTree>
    <p:extLst>
      <p:ext uri="{BB962C8B-B14F-4D97-AF65-F5344CB8AC3E}">
        <p14:creationId xmlns:p14="http://schemas.microsoft.com/office/powerpoint/2010/main" val="3339748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2297113" y="6142038"/>
            <a:ext cx="403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4</a:t>
            </a:r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3683000" y="61071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10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5180013" y="6119813"/>
            <a:ext cx="550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&lt; 20</a:t>
            </a:r>
          </a:p>
        </p:txBody>
      </p:sp>
      <p:sp>
        <p:nvSpPr>
          <p:cNvPr id="9" name="Rectangle 44"/>
          <p:cNvSpPr>
            <a:spLocks noChangeArrowheads="1"/>
          </p:cNvSpPr>
          <p:nvPr/>
        </p:nvSpPr>
        <p:spPr bwMode="auto">
          <a:xfrm>
            <a:off x="6448425" y="6132513"/>
            <a:ext cx="550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&gt; 20</a:t>
            </a:r>
          </a:p>
        </p:txBody>
      </p:sp>
      <p:sp>
        <p:nvSpPr>
          <p:cNvPr id="10" name="Rectangle 45"/>
          <p:cNvSpPr>
            <a:spLocks noChangeArrowheads="1"/>
          </p:cNvSpPr>
          <p:nvPr/>
        </p:nvSpPr>
        <p:spPr bwMode="auto">
          <a:xfrm>
            <a:off x="2373313" y="6505575"/>
            <a:ext cx="311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EU</a:t>
            </a:r>
          </a:p>
        </p:txBody>
      </p:sp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3284538" y="6505575"/>
            <a:ext cx="1514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COMESA</a:t>
            </a:r>
          </a:p>
        </p:txBody>
      </p:sp>
      <p:sp>
        <p:nvSpPr>
          <p:cNvPr id="12" name="Rectangle 47"/>
          <p:cNvSpPr>
            <a:spLocks noChangeArrowheads="1"/>
          </p:cNvSpPr>
          <p:nvPr/>
        </p:nvSpPr>
        <p:spPr bwMode="auto">
          <a:xfrm>
            <a:off x="5254625" y="6477000"/>
            <a:ext cx="474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USA</a:t>
            </a:r>
          </a:p>
        </p:txBody>
      </p:sp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6307138" y="6475413"/>
            <a:ext cx="930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UNSAFE</a:t>
            </a:r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2286000" y="5791200"/>
            <a:ext cx="4725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Maximum allowable aflatoxin level (ppb</a:t>
            </a:r>
            <a:r>
              <a:rPr lang="en-US" altLang="en-US" sz="1800" u="sng">
                <a:solidFill>
                  <a:srgbClr val="3333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1371600" y="960437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profitability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35" y="1551071"/>
            <a:ext cx="7498730" cy="416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80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 txBox="1">
            <a:spLocks/>
          </p:cNvSpPr>
          <p:nvPr/>
        </p:nvSpPr>
        <p:spPr>
          <a:xfrm>
            <a:off x="1371600" y="1112837"/>
            <a:ext cx="7696200" cy="7159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altLang="en-US" sz="2800" b="1" dirty="0" err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Aflasafe</a:t>
            </a:r>
            <a:r>
              <a:rPr lang="en-US" altLang="en-US" sz="28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profitability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144030"/>
              </p:ext>
            </p:extLst>
          </p:nvPr>
        </p:nvGraphicFramePr>
        <p:xfrm>
          <a:off x="152400" y="1905000"/>
          <a:ext cx="8839200" cy="4603751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2986">
                <a:tc>
                  <a:txBody>
                    <a:bodyPr/>
                    <a:lstStyle/>
                    <a:p>
                      <a:pPr algn="just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NOTES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Local (Zambia)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(1000 Kg)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COMESA 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(1000 Kg)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EU Market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(1000 Kg)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567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Estimated retail &amp; export price in Jan 2016 ($) 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GB" sz="220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ctr"/>
                      <a:endParaRPr lang="en-GB" sz="220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ctr"/>
                      <a:endParaRPr lang="en-GB" sz="220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r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1.70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2.00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524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Gross Revenue from sales ($)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730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1700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b="1" i="0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2000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7530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Production costs (with or without Aflasafe)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450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509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509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200" u="none" strike="noStrike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Profit ($)</a:t>
                      </a:r>
                      <a:endParaRPr lang="en-GB" sz="22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280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1191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u="none" strike="noStrike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1491</a:t>
                      </a:r>
                      <a:endParaRPr lang="en-GB" sz="22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1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Profit (%)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2200" b="1" u="none" strike="noStrike" dirty="0">
                          <a:solidFill>
                            <a:srgbClr val="3333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</a:t>
                      </a:r>
                      <a:endParaRPr lang="en-GB" sz="2200" b="1" i="0" u="none" strike="noStrike" dirty="0">
                        <a:solidFill>
                          <a:srgbClr val="3333FF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12" marR="4512" marT="451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622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4857</TotalTime>
  <Words>461</Words>
  <Application>Microsoft Office PowerPoint</Application>
  <PresentationFormat>On-screen Show (4:3)</PresentationFormat>
  <Paragraphs>131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Gill Sans</vt:lpstr>
      <vt:lpstr>Tahoma</vt:lpstr>
      <vt:lpstr>Wingdings</vt:lpstr>
      <vt:lpstr>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Akello, Juliet (IITA)</cp:lastModifiedBy>
  <cp:revision>92</cp:revision>
  <dcterms:created xsi:type="dcterms:W3CDTF">2016-06-26T05:52:38Z</dcterms:created>
  <dcterms:modified xsi:type="dcterms:W3CDTF">2017-09-07T11:58:35Z</dcterms:modified>
</cp:coreProperties>
</file>